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wdp" ContentType="image/vnd.ms-photo"/>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26" r:id="rId2"/>
    <p:sldId id="433" r:id="rId3"/>
    <p:sldId id="473" r:id="rId4"/>
    <p:sldId id="427" r:id="rId5"/>
    <p:sldId id="474" r:id="rId6"/>
    <p:sldId id="429" r:id="rId7"/>
    <p:sldId id="470" r:id="rId8"/>
    <p:sldId id="471" r:id="rId9"/>
    <p:sldId id="475" r:id="rId10"/>
    <p:sldId id="434" r:id="rId11"/>
  </p:sldIdLst>
  <p:sldSz cx="9144000" cy="5143500" type="screen16x9"/>
  <p:notesSz cx="6858000" cy="9144000"/>
  <p:embeddedFontLst>
    <p:embeddedFont>
      <p:font typeface="Calibri" panose="020F0502020204030204" pitchFamily="34" charset="0"/>
      <p:regular r:id="rId13"/>
      <p:bold r:id="rId14"/>
      <p:italic r:id="rId15"/>
      <p:boldItalic r:id="rId16"/>
    </p:embeddedFont>
    <p:embeddedFont>
      <p:font typeface="Verdana" panose="020B0604030504040204" pitchFamily="34" charset="0"/>
      <p:regular r:id="rId17"/>
      <p:bold r:id="rId18"/>
      <p:italic r:id="rId19"/>
      <p:boldItalic r:id="rId20"/>
    </p:embeddedFont>
    <p:embeddedFont>
      <p:font typeface="Orly's Font 2" panose="020B0604020202020204" charset="0"/>
      <p:regular r:id="rId21"/>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819" autoAdjust="0"/>
  </p:normalViewPr>
  <p:slideViewPr>
    <p:cSldViewPr>
      <p:cViewPr varScale="1">
        <p:scale>
          <a:sx n="37" d="100"/>
          <a:sy n="37" d="100"/>
        </p:scale>
        <p:origin x="-78" y="-612"/>
      </p:cViewPr>
      <p:guideLst>
        <p:guide orient="horz" pos="133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dirty="0"/>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dirty="0"/>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dirty="0"/>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dirty="0"/>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dirty="0"/>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dirty="0"/>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dirty="0"/>
          </a:p>
        </p:txBody>
      </p:sp>
    </p:spTree>
    <p:extLst>
      <p:ext uri="{BB962C8B-B14F-4D97-AF65-F5344CB8AC3E}">
        <p14:creationId xmlns:p14="http://schemas.microsoft.com/office/powerpoint/2010/main" val="16698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Rebecca was cleaning her room and found 36 crayons. She emptied her backpack and found 44 more crayons. How many crayons does she have in all? 44What is this question</a:t>
            </a:r>
            <a:r>
              <a:rPr lang="en-US" sz="1200" baseline="0" dirty="0" smtClean="0">
                <a:solidFill>
                  <a:schemeClr val="accent1"/>
                </a:solidFill>
                <a:latin typeface="Orly's Font 2" pitchFamily="66" charset="0"/>
              </a:rPr>
              <a:t> asking us? It says Rebecca found 36 crayons and then found 44 more crayons. We will need to add these together to find out how many crayons she has. </a:t>
            </a:r>
            <a:endParaRPr lang="en-US" sz="1200" dirty="0" smtClean="0">
              <a:solidFill>
                <a:schemeClr val="accent1"/>
              </a:solidFill>
              <a:latin typeface="Orly's Font 2" pitchFamily="66" charset="0"/>
            </a:endParaRP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36 + 44 =  First we can  add out ones place 6+4 = 10, that takes care of the ones place. Now we can add the tens. We have 3 tens which equal 30 and 4 tens which equal 40. Add the 10 from the ones place. And you total is 80. 36 + 44 = 80</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 There were 49 bees in the hive. 23 more bees flew into the hive. How many bees are in the hive now?</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What is this question</a:t>
            </a:r>
            <a:r>
              <a:rPr lang="en-US" sz="1200" baseline="0" dirty="0" smtClean="0">
                <a:solidFill>
                  <a:schemeClr val="accent1"/>
                </a:solidFill>
                <a:latin typeface="Orly's Font 2" pitchFamily="66" charset="0"/>
              </a:rPr>
              <a:t> asking us? It says there are 49 bees in the hive and 23 more fly into the hive. We will need to add these together to find out how many bees are in the hive. </a:t>
            </a:r>
            <a:endParaRPr lang="en-US" sz="1200" dirty="0" smtClean="0">
              <a:solidFill>
                <a:schemeClr val="accent1"/>
              </a:solidFill>
              <a:latin typeface="Orly's Font 2" pitchFamily="66" charset="0"/>
            </a:endParaRP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49 + 23=  The first thing we can do it find our tens. First we will add out ones place 9 + 3 =. We know that 9 +1 = 10 add the reminding 2 and the total is 12, that takes care of the ones place. Now we can add the tens. We have 4 tens which equal 40 and 2 tens which equal 20. Add the 12 from the ones place. And you total is 72. 49+23 = 72</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dirty="0"/>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12" Type="http://schemas.microsoft.com/office/2007/relationships/hdphoto" Target="../media/hdphoto4.wdp"/><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microsoft.com/office/2007/relationships/hdphoto" Target="../media/hdphoto2.wdp"/><Relationship Id="rId11" Type="http://schemas.openxmlformats.org/officeDocument/2006/relationships/image" Target="../media/image7.png"/><Relationship Id="rId5" Type="http://schemas.openxmlformats.org/officeDocument/2006/relationships/image" Target="../media/image3.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2431280" y="1679928"/>
            <a:ext cx="4260273" cy="954107"/>
          </a:xfrm>
        </p:spPr>
        <p:txBody>
          <a:bodyPr wrap="square">
            <a:spAutoFit/>
          </a:bodyPr>
          <a:lstStyle/>
          <a:p>
            <a:pPr marL="0" indent="0" algn="ctr">
              <a:buNone/>
            </a:pPr>
            <a:r>
              <a:rPr lang="en-US" sz="2800" dirty="0" smtClean="0">
                <a:solidFill>
                  <a:schemeClr val="accent5"/>
                </a:solidFill>
              </a:rPr>
              <a:t>How do you add greater numbers?</a:t>
            </a:r>
            <a:endParaRPr lang="en-US" sz="2800" dirty="0">
              <a:solidFill>
                <a:schemeClr val="accent5"/>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337310"/>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add 2 two-digit numbers vertically </a:t>
            </a:r>
            <a:r>
              <a:rPr lang="en-US" sz="3600" dirty="0">
                <a:solidFill>
                  <a:schemeClr val="accent1"/>
                </a:solidFill>
                <a:latin typeface="Orly's Font 2" pitchFamily="66" charset="0"/>
                <a:ea typeface="Verdana" pitchFamily="34" charset="0"/>
                <a:cs typeface="Verdana" pitchFamily="34" charset="0"/>
              </a:rPr>
              <a:t>by decomposing numbers.</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5850" y="989394"/>
            <a:ext cx="6972300" cy="3072379"/>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add 2 two-digit numbers vertically </a:t>
            </a:r>
            <a:r>
              <a:rPr lang="en-US" sz="3600" dirty="0" smtClean="0">
                <a:solidFill>
                  <a:schemeClr val="accent1"/>
                </a:solidFill>
                <a:latin typeface="Orly's Font 2" pitchFamily="66" charset="0"/>
                <a:ea typeface="Verdana" pitchFamily="34" charset="0"/>
                <a:cs typeface="Verdana" pitchFamily="34" charset="0"/>
              </a:rPr>
              <a:t>by decomposing numbers.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622300" y="1234440"/>
            <a:ext cx="7886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Decomposing</a:t>
            </a:r>
            <a:r>
              <a:rPr lang="en-US" sz="2800" dirty="0" smtClean="0">
                <a:solidFill>
                  <a:schemeClr val="accent1"/>
                </a:solidFill>
                <a:latin typeface="Orly's Font 2" pitchFamily="66" charset="0"/>
              </a:rPr>
              <a:t> is </a:t>
            </a:r>
            <a:r>
              <a:rPr lang="en-US" sz="2800" dirty="0" smtClean="0">
                <a:solidFill>
                  <a:schemeClr val="accent3"/>
                </a:solidFill>
                <a:latin typeface="Orly's Font 2" pitchFamily="66" charset="0"/>
              </a:rPr>
              <a:t>taking apart </a:t>
            </a:r>
            <a:r>
              <a:rPr lang="en-US" sz="2800" dirty="0" smtClean="0">
                <a:solidFill>
                  <a:schemeClr val="accent1"/>
                </a:solidFill>
                <a:latin typeface="Orly's Font 2" pitchFamily="66" charset="0"/>
              </a:rPr>
              <a:t>a number.</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939800" y="2160588"/>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grpSp>
        <p:nvGrpSpPr>
          <p:cNvPr id="6" name="Group 5"/>
          <p:cNvGrpSpPr>
            <a:grpSpLocks/>
          </p:cNvGrpSpPr>
          <p:nvPr/>
        </p:nvGrpSpPr>
        <p:grpSpPr bwMode="auto">
          <a:xfrm>
            <a:off x="331788" y="3074988"/>
            <a:ext cx="1401762" cy="1336675"/>
            <a:chOff x="330996" y="3074233"/>
            <a:chExt cx="1401946" cy="1337331"/>
          </a:xfrm>
        </p:grpSpPr>
        <p:sp>
          <p:nvSpPr>
            <p:cNvPr id="7" name="Rectangle 6"/>
            <p:cNvSpPr>
              <a:spLocks noChangeAspect="1"/>
            </p:cNvSpPr>
            <p:nvPr/>
          </p:nvSpPr>
          <p:spPr>
            <a:xfrm rot="5400000">
              <a:off x="108035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8" name="Rectangle 7"/>
            <p:cNvSpPr>
              <a:spLocks noChangeAspect="1"/>
            </p:cNvSpPr>
            <p:nvPr/>
          </p:nvSpPr>
          <p:spPr>
            <a:xfrm rot="5400000">
              <a:off x="776305" y="3565846"/>
              <a:ext cx="236654" cy="22863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9" name="Rectangle 8"/>
            <p:cNvSpPr>
              <a:spLocks noChangeAspect="1"/>
            </p:cNvSpPr>
            <p:nvPr/>
          </p:nvSpPr>
          <p:spPr>
            <a:xfrm rot="5400000">
              <a:off x="472259" y="3565052"/>
              <a:ext cx="236654" cy="230218"/>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0" name="Oval 9"/>
            <p:cNvSpPr/>
            <p:nvPr/>
          </p:nvSpPr>
          <p:spPr>
            <a:xfrm>
              <a:off x="330996" y="3074233"/>
              <a:ext cx="1401946" cy="13373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1" name="Rectangle 10"/>
            <p:cNvSpPr>
              <a:spLocks noChangeAspect="1"/>
            </p:cNvSpPr>
            <p:nvPr/>
          </p:nvSpPr>
          <p:spPr>
            <a:xfrm rot="5400000">
              <a:off x="138519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grpSp>
      <p:grpSp>
        <p:nvGrpSpPr>
          <p:cNvPr id="12" name="Group 6"/>
          <p:cNvGrpSpPr>
            <a:grpSpLocks/>
          </p:cNvGrpSpPr>
          <p:nvPr/>
        </p:nvGrpSpPr>
        <p:grpSpPr bwMode="auto">
          <a:xfrm>
            <a:off x="2420938" y="3098800"/>
            <a:ext cx="1371600" cy="1320800"/>
            <a:chOff x="2420714" y="3098217"/>
            <a:chExt cx="1371600" cy="1321480"/>
          </a:xfrm>
        </p:grpSpPr>
        <p:sp>
          <p:nvSpPr>
            <p:cNvPr id="13" name="Rectangle 12"/>
            <p:cNvSpPr>
              <a:spLocks noChangeAspect="1"/>
            </p:cNvSpPr>
            <p:nvPr/>
          </p:nvSpPr>
          <p:spPr>
            <a:xfrm rot="5400000">
              <a:off x="2988184" y="3626392"/>
              <a:ext cx="236660" cy="22860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14" name="Oval 13"/>
            <p:cNvSpPr/>
            <p:nvPr/>
          </p:nvSpPr>
          <p:spPr>
            <a:xfrm>
              <a:off x="2420714" y="3098217"/>
              <a:ext cx="1371600" cy="13214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grpSp>
      <p:cxnSp>
        <p:nvCxnSpPr>
          <p:cNvPr id="15" name="Straight Arrow Connector 14"/>
          <p:cNvCxnSpPr/>
          <p:nvPr/>
        </p:nvCxnSpPr>
        <p:spPr>
          <a:xfrm flipH="1">
            <a:off x="1389063" y="2581275"/>
            <a:ext cx="585787" cy="49371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138363" y="2597150"/>
            <a:ext cx="565150" cy="5794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bwMode="auto">
          <a:xfrm>
            <a:off x="5616575" y="2162705"/>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3"/>
                </a:solidFill>
                <a:latin typeface="Orly's Font 2" pitchFamily="66" charset="0"/>
              </a:rPr>
              <a:t>23</a:t>
            </a:r>
            <a:endParaRPr lang="en-US" sz="2800" dirty="0">
              <a:solidFill>
                <a:schemeClr val="accent3"/>
              </a:solidFill>
              <a:latin typeface="Orly's Font 2" pitchFamily="66" charset="0"/>
            </a:endParaRPr>
          </a:p>
        </p:txBody>
      </p:sp>
      <p:sp>
        <p:nvSpPr>
          <p:cNvPr id="18" name="Text Placeholder 2"/>
          <p:cNvSpPr txBox="1">
            <a:spLocks/>
          </p:cNvSpPr>
          <p:nvPr/>
        </p:nvSpPr>
        <p:spPr bwMode="auto">
          <a:xfrm>
            <a:off x="6665913" y="3523193"/>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19" name="Text Placeholder 2"/>
          <p:cNvSpPr txBox="1">
            <a:spLocks/>
          </p:cNvSpPr>
          <p:nvPr/>
        </p:nvSpPr>
        <p:spPr bwMode="auto">
          <a:xfrm>
            <a:off x="4973638" y="3523193"/>
            <a:ext cx="1257300"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20</a:t>
            </a:r>
            <a:endParaRPr lang="en-US" sz="2800" dirty="0">
              <a:solidFill>
                <a:schemeClr val="accent5"/>
              </a:solidFill>
              <a:latin typeface="Orly's Font 2" pitchFamily="66" charset="0"/>
            </a:endParaRPr>
          </a:p>
        </p:txBody>
      </p:sp>
      <p:cxnSp>
        <p:nvCxnSpPr>
          <p:cNvPr id="20" name="Straight Arrow Connector 19"/>
          <p:cNvCxnSpPr/>
          <p:nvPr/>
        </p:nvCxnSpPr>
        <p:spPr>
          <a:xfrm flipH="1">
            <a:off x="5822950" y="2664355"/>
            <a:ext cx="842963" cy="8588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813550" y="2640543"/>
            <a:ext cx="838200" cy="94615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6294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500"/>
                            </p:stCondLst>
                            <p:childTnLst>
                              <p:par>
                                <p:cTn id="39" presetID="1" presetClass="entr" presetSubtype="0" fill="hold" grpId="0" nodeType="afterEffect">
                                  <p:stCondLst>
                                    <p:cond delay="0"/>
                                  </p:stCondLst>
                                  <p:iterate type="lt">
                                    <p:tmAbs val="80"/>
                                  </p:iterate>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par>
                          <p:cTn id="46" fill="hold">
                            <p:stCondLst>
                              <p:cond delay="581"/>
                            </p:stCondLst>
                            <p:childTnLst>
                              <p:par>
                                <p:cTn id="47" presetID="1" presetClass="entr" presetSubtype="0" fill="hold" grpId="0" nodeType="afterEffect">
                                  <p:stCondLst>
                                    <p:cond delay="0"/>
                                  </p:stCondLst>
                                  <p:iterate type="lt">
                                    <p:tmAbs val="80"/>
                                  </p:iterate>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31445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Horizontal means left to right.</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469617" y="2686050"/>
            <a:ext cx="8046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Vertical means up and down.</a:t>
            </a:r>
            <a:endParaRPr lang="en-US" sz="2800" dirty="0">
              <a:solidFill>
                <a:schemeClr val="accent5"/>
              </a:solidFill>
              <a:latin typeface="Orly's Font 2" pitchFamily="66" charset="0"/>
            </a:endParaRPr>
          </a:p>
        </p:txBody>
      </p:sp>
      <p:cxnSp>
        <p:nvCxnSpPr>
          <p:cNvPr id="8" name="Straight Arrow Connector 7"/>
          <p:cNvCxnSpPr/>
          <p:nvPr/>
        </p:nvCxnSpPr>
        <p:spPr>
          <a:xfrm flipH="1">
            <a:off x="114300" y="2114550"/>
            <a:ext cx="9029700" cy="0"/>
          </a:xfrm>
          <a:prstGeom prst="straightConnector1">
            <a:avLst/>
          </a:prstGeom>
          <a:ln w="76200">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4572000" y="0"/>
            <a:ext cx="0" cy="5143500"/>
          </a:xfrm>
          <a:prstGeom prst="straightConnector1">
            <a:avLst/>
          </a:prstGeom>
          <a:ln w="76200">
            <a:solidFill>
              <a:schemeClr val="accent5"/>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6" presetClass="entr" presetSubtype="42"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Placeholder 3"/>
          <p:cNvSpPr txBox="1">
            <a:spLocks/>
          </p:cNvSpPr>
          <p:nvPr/>
        </p:nvSpPr>
        <p:spPr bwMode="auto">
          <a:xfrm>
            <a:off x="1882775" y="1432162"/>
            <a:ext cx="6521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In addition the order of the addends changes the sum.</a:t>
            </a:r>
            <a:endParaRPr lang="en-US" sz="2800" dirty="0">
              <a:solidFill>
                <a:schemeClr val="accent1"/>
              </a:solidFill>
              <a:latin typeface="Orly's Font 2" pitchFamily="66" charset="0"/>
            </a:endParaRPr>
          </a:p>
        </p:txBody>
      </p:sp>
      <p:sp>
        <p:nvSpPr>
          <p:cNvPr id="2" name="Multiply 1"/>
          <p:cNvSpPr/>
          <p:nvPr/>
        </p:nvSpPr>
        <p:spPr>
          <a:xfrm>
            <a:off x="3657600" y="1583695"/>
            <a:ext cx="1143000" cy="1061710"/>
          </a:xfrm>
          <a:prstGeom prst="mathMultiply">
            <a:avLst/>
          </a:prstGeom>
          <a:solidFill>
            <a:srgbClr val="FF0000"/>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56" name="Text Placeholder 3"/>
          <p:cNvSpPr txBox="1">
            <a:spLocks/>
          </p:cNvSpPr>
          <p:nvPr/>
        </p:nvSpPr>
        <p:spPr bwMode="auto">
          <a:xfrm>
            <a:off x="2657475" y="2533801"/>
            <a:ext cx="35718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3"/>
                </a:solidFill>
                <a:latin typeface="Orly's Font 2" pitchFamily="66" charset="0"/>
              </a:rPr>
              <a:t>d</a:t>
            </a:r>
            <a:r>
              <a:rPr lang="en-US" sz="2800" dirty="0" smtClean="0">
                <a:solidFill>
                  <a:schemeClr val="accent3"/>
                </a:solidFill>
                <a:latin typeface="Orly's Font 2" pitchFamily="66" charset="0"/>
              </a:rPr>
              <a:t>oes not change</a:t>
            </a:r>
            <a:endParaRPr lang="en-US" sz="2800" dirty="0">
              <a:solidFill>
                <a:schemeClr val="accent3"/>
              </a:solidFill>
              <a:latin typeface="Orly's Font 2" pitchFamily="66" charset="0"/>
            </a:endParaRPr>
          </a:p>
        </p:txBody>
      </p:sp>
      <p:sp>
        <p:nvSpPr>
          <p:cNvPr id="57" name="Text Placeholder 3"/>
          <p:cNvSpPr txBox="1">
            <a:spLocks/>
          </p:cNvSpPr>
          <p:nvPr/>
        </p:nvSpPr>
        <p:spPr bwMode="auto">
          <a:xfrm>
            <a:off x="1828800" y="3501247"/>
            <a:ext cx="22288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10 + 7 = 17</a:t>
            </a:r>
            <a:endParaRPr lang="en-US" sz="2800" dirty="0">
              <a:solidFill>
                <a:schemeClr val="accent5"/>
              </a:solidFill>
              <a:latin typeface="Orly's Font 2" pitchFamily="66" charset="0"/>
            </a:endParaRPr>
          </a:p>
        </p:txBody>
      </p:sp>
      <p:sp>
        <p:nvSpPr>
          <p:cNvPr id="58" name="Text Placeholder 3"/>
          <p:cNvSpPr txBox="1">
            <a:spLocks/>
          </p:cNvSpPr>
          <p:nvPr/>
        </p:nvSpPr>
        <p:spPr bwMode="auto">
          <a:xfrm>
            <a:off x="5143500" y="3501247"/>
            <a:ext cx="2171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7 + 10 = 17</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297741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5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animBg="1"/>
      <p:bldP spid="56" grpId="0"/>
      <p:bldP spid="57" grpId="0" build="p"/>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28600" y="1148862"/>
            <a:ext cx="82296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Rebecca was cleaning her room and found 36 crayons. She emptied her backpack and found 44 more crayons. How many crayons does she have in all?</a:t>
            </a:r>
            <a:endParaRPr lang="en-US" sz="2800" dirty="0">
              <a:solidFill>
                <a:schemeClr val="accent1"/>
              </a:solidFill>
              <a:latin typeface="Orly's Font 2" pitchFamily="66" charset="0"/>
            </a:endParaRPr>
          </a:p>
        </p:txBody>
      </p:sp>
      <p:pic>
        <p:nvPicPr>
          <p:cNvPr id="1030" name="Picture 6"/>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107481" y="3101205"/>
            <a:ext cx="1307881" cy="1287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3787183">
            <a:off x="3060630" y="2749120"/>
            <a:ext cx="1448752" cy="1642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5" name="Group 14"/>
          <p:cNvGrpSpPr/>
          <p:nvPr/>
        </p:nvGrpSpPr>
        <p:grpSpPr>
          <a:xfrm>
            <a:off x="4271429" y="2884841"/>
            <a:ext cx="1714500" cy="2104056"/>
            <a:chOff x="4921951" y="2737688"/>
            <a:chExt cx="1714500" cy="2104056"/>
          </a:xfrm>
        </p:grpSpPr>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21951" y="3314389"/>
              <a:ext cx="1714500" cy="1095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rotWithShape="1">
            <a:blip r:embed="rId8">
              <a:extLst>
                <a:ext uri="{28A0092B-C50C-407E-A947-70E740481C1C}">
                  <a14:useLocalDpi xmlns:a14="http://schemas.microsoft.com/office/drawing/2010/main" val="0"/>
                </a:ext>
              </a:extLst>
            </a:blip>
            <a:srcRect l="12962" r="37655"/>
            <a:stretch/>
          </p:blipFill>
          <p:spPr bwMode="auto">
            <a:xfrm>
              <a:off x="5816596" y="3031994"/>
              <a:ext cx="338667"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rotWithShape="1">
            <a:blip r:embed="rId9">
              <a:extLst>
                <a:ext uri="{BEBA8EAE-BF5A-486C-A8C5-ECC9F3942E4B}">
                  <a14:imgProps xmlns:a14="http://schemas.microsoft.com/office/drawing/2010/main">
                    <a14:imgLayer r:embed="rId10">
                      <a14:imgEffect>
                        <a14:backgroundRemoval t="28904" b="64304" l="42247" r="51333"/>
                      </a14:imgEffect>
                    </a14:imgLayer>
                  </a14:imgProps>
                </a:ext>
                <a:ext uri="{28A0092B-C50C-407E-A947-70E740481C1C}">
                  <a14:useLocalDpi xmlns:a14="http://schemas.microsoft.com/office/drawing/2010/main" val="0"/>
                </a:ext>
              </a:extLst>
            </a:blip>
            <a:srcRect l="41111" t="24479" r="47531" b="31271"/>
            <a:stretch/>
          </p:blipFill>
          <p:spPr>
            <a:xfrm rot="19302519">
              <a:off x="5749757" y="2737688"/>
              <a:ext cx="472347" cy="1943100"/>
            </a:xfrm>
            <a:prstGeom prst="rect">
              <a:avLst/>
            </a:prstGeom>
          </p:spPr>
        </p:pic>
      </p:grpSp>
      <p:pic>
        <p:nvPicPr>
          <p:cNvPr id="1028" name="Picture 4"/>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8967106">
            <a:off x="2694772" y="3016187"/>
            <a:ext cx="1619250" cy="1457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2202873" y="1555113"/>
            <a:ext cx="623455" cy="467048"/>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11" name="Rectangle 10"/>
          <p:cNvSpPr/>
          <p:nvPr/>
        </p:nvSpPr>
        <p:spPr>
          <a:xfrm>
            <a:off x="4548011" y="1954551"/>
            <a:ext cx="623455" cy="467048"/>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animEffect transition="in" filter="fade">
                                      <p:cBhvr>
                                        <p:cTn id="11" dur="500"/>
                                        <p:tgtEl>
                                          <p:spTgt spid="1028"/>
                                        </p:tgtEl>
                                      </p:cBhvr>
                                    </p:animEffect>
                                  </p:childTnLst>
                                </p:cTn>
                              </p:par>
                              <p:par>
                                <p:cTn id="12" presetID="10" presetClass="entr" presetSubtype="0" fill="hold" nodeType="withEffect">
                                  <p:stCondLst>
                                    <p:cond delay="0"/>
                                  </p:stCondLst>
                                  <p:childTnLst>
                                    <p:set>
                                      <p:cBhvr>
                                        <p:cTn id="13" dur="1" fill="hold">
                                          <p:stCondLst>
                                            <p:cond delay="0"/>
                                          </p:stCondLst>
                                        </p:cTn>
                                        <p:tgtEl>
                                          <p:spTgt spid="1030"/>
                                        </p:tgtEl>
                                        <p:attrNameLst>
                                          <p:attrName>style.visibility</p:attrName>
                                        </p:attrNameLst>
                                      </p:cBhvr>
                                      <p:to>
                                        <p:strVal val="visible"/>
                                      </p:to>
                                    </p:set>
                                    <p:animEffect transition="in" filter="fade">
                                      <p:cBhvr>
                                        <p:cTn id="14" dur="500"/>
                                        <p:tgtEl>
                                          <p:spTgt spid="1030"/>
                                        </p:tgtEl>
                                      </p:cBhvr>
                                    </p:animEffect>
                                  </p:childTnLst>
                                </p:cTn>
                              </p:par>
                              <p:par>
                                <p:cTn id="15" presetID="10" presetClass="entr" presetSubtype="0" fill="hold" nodeType="withEffect">
                                  <p:stCondLst>
                                    <p:cond delay="0"/>
                                  </p:stCondLst>
                                  <p:childTnLst>
                                    <p:set>
                                      <p:cBhvr>
                                        <p:cTn id="16" dur="1" fill="hold">
                                          <p:stCondLst>
                                            <p:cond delay="0"/>
                                          </p:stCondLst>
                                        </p:cTn>
                                        <p:tgtEl>
                                          <p:spTgt spid="1033"/>
                                        </p:tgtEl>
                                        <p:attrNameLst>
                                          <p:attrName>style.visibility</p:attrName>
                                        </p:attrNameLst>
                                      </p:cBhvr>
                                      <p:to>
                                        <p:strVal val="visible"/>
                                      </p:to>
                                    </p:set>
                                    <p:animEffect transition="in" filter="fade">
                                      <p:cBhvr>
                                        <p:cTn id="17" dur="500"/>
                                        <p:tgtEl>
                                          <p:spTgt spid="1033"/>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057650" y="1296811"/>
            <a:ext cx="1028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36</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4057650" y="1750886"/>
            <a:ext cx="1028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44</a:t>
            </a:r>
            <a:endParaRPr lang="en-US" sz="2800" dirty="0">
              <a:solidFill>
                <a:schemeClr val="accent1"/>
              </a:solidFill>
              <a:latin typeface="Orly's Font 2" pitchFamily="66" charset="0"/>
            </a:endParaRPr>
          </a:p>
        </p:txBody>
      </p:sp>
      <p:sp>
        <p:nvSpPr>
          <p:cNvPr id="9" name="Right Brace 8"/>
          <p:cNvSpPr/>
          <p:nvPr/>
        </p:nvSpPr>
        <p:spPr>
          <a:xfrm>
            <a:off x="4800600" y="1428750"/>
            <a:ext cx="285750" cy="583746"/>
          </a:xfrm>
          <a:prstGeom prst="righ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Text Placeholder 2"/>
          <p:cNvSpPr txBox="1">
            <a:spLocks/>
          </p:cNvSpPr>
          <p:nvPr/>
        </p:nvSpPr>
        <p:spPr bwMode="auto">
          <a:xfrm>
            <a:off x="5199944" y="1459013"/>
            <a:ext cx="12008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6+4 =</a:t>
            </a:r>
            <a:endParaRPr lang="en-US" sz="2800" dirty="0">
              <a:solidFill>
                <a:schemeClr val="accent1"/>
              </a:solidFill>
              <a:latin typeface="Orly's Font 2" pitchFamily="66" charset="0"/>
            </a:endParaRPr>
          </a:p>
        </p:txBody>
      </p:sp>
      <p:sp>
        <p:nvSpPr>
          <p:cNvPr id="7" name="Text Placeholder 2"/>
          <p:cNvSpPr txBox="1">
            <a:spLocks/>
          </p:cNvSpPr>
          <p:nvPr/>
        </p:nvSpPr>
        <p:spPr bwMode="auto">
          <a:xfrm>
            <a:off x="4057650" y="1816603"/>
            <a:ext cx="361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cxnSp>
        <p:nvCxnSpPr>
          <p:cNvPr id="8" name="Straight Connector 7"/>
          <p:cNvCxnSpPr/>
          <p:nvPr/>
        </p:nvCxnSpPr>
        <p:spPr>
          <a:xfrm>
            <a:off x="4109076" y="2137128"/>
            <a:ext cx="9032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3">
            <a:extLst>
              <a:ext uri="{BEBA8EAE-BF5A-486C-A8C5-ECC9F3942E4B}">
                <a14:imgProps xmlns:a14="http://schemas.microsoft.com/office/drawing/2010/main">
                  <a14:imgLayer r:embed="rId4">
                    <a14:imgEffect>
                      <a14:backgroundRemoval t="30140" b="47793" l="53463" r="60549"/>
                    </a14:imgEffect>
                  </a14:imgLayer>
                </a14:imgProps>
              </a:ext>
              <a:ext uri="{28A0092B-C50C-407E-A947-70E740481C1C}">
                <a14:useLocalDpi xmlns:a14="http://schemas.microsoft.com/office/drawing/2010/main" val="0"/>
              </a:ext>
            </a:extLst>
          </a:blip>
          <a:srcRect l="52577" t="27933" r="38565" b="50000"/>
          <a:stretch/>
        </p:blipFill>
        <p:spPr>
          <a:xfrm>
            <a:off x="4371621" y="1286630"/>
            <a:ext cx="809978" cy="1013329"/>
          </a:xfrm>
          <a:prstGeom prst="rect">
            <a:avLst/>
          </a:prstGeom>
        </p:spPr>
      </p:pic>
      <p:sp>
        <p:nvSpPr>
          <p:cNvPr id="12" name="Curved Right Arrow 11"/>
          <p:cNvSpPr/>
          <p:nvPr/>
        </p:nvSpPr>
        <p:spPr>
          <a:xfrm>
            <a:off x="3601155" y="1455875"/>
            <a:ext cx="687210" cy="1779097"/>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13" name="Text Placeholder 2"/>
          <p:cNvSpPr txBox="1">
            <a:spLocks/>
          </p:cNvSpPr>
          <p:nvPr/>
        </p:nvSpPr>
        <p:spPr bwMode="auto">
          <a:xfrm>
            <a:off x="4231217" y="2856795"/>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30</a:t>
            </a:r>
            <a:endParaRPr lang="en-US" sz="2800" dirty="0">
              <a:solidFill>
                <a:schemeClr val="accent1"/>
              </a:solidFill>
              <a:latin typeface="Orly's Font 2" pitchFamily="66" charset="0"/>
            </a:endParaRPr>
          </a:p>
        </p:txBody>
      </p:sp>
      <p:sp>
        <p:nvSpPr>
          <p:cNvPr id="14" name="Curved Right Arrow 13"/>
          <p:cNvSpPr/>
          <p:nvPr/>
        </p:nvSpPr>
        <p:spPr>
          <a:xfrm>
            <a:off x="3257550" y="1982233"/>
            <a:ext cx="687210" cy="1779097"/>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15" name="Text Placeholder 2"/>
          <p:cNvSpPr txBox="1">
            <a:spLocks/>
          </p:cNvSpPr>
          <p:nvPr/>
        </p:nvSpPr>
        <p:spPr bwMode="auto">
          <a:xfrm>
            <a:off x="4236860" y="3268842"/>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40</a:t>
            </a:r>
            <a:endParaRPr lang="en-US" sz="2800" dirty="0">
              <a:solidFill>
                <a:schemeClr val="accent1"/>
              </a:solidFill>
              <a:latin typeface="Orly's Font 2" pitchFamily="66" charset="0"/>
            </a:endParaRPr>
          </a:p>
        </p:txBody>
      </p:sp>
      <p:sp>
        <p:nvSpPr>
          <p:cNvPr id="16" name="Text Placeholder 2"/>
          <p:cNvSpPr txBox="1">
            <a:spLocks/>
          </p:cNvSpPr>
          <p:nvPr/>
        </p:nvSpPr>
        <p:spPr bwMode="auto">
          <a:xfrm>
            <a:off x="6286500" y="1455875"/>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cxnSp>
        <p:nvCxnSpPr>
          <p:cNvPr id="17" name="Straight Connector 16"/>
          <p:cNvCxnSpPr/>
          <p:nvPr/>
        </p:nvCxnSpPr>
        <p:spPr>
          <a:xfrm>
            <a:off x="4120364" y="4057650"/>
            <a:ext cx="9032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 Placeholder 2"/>
          <p:cNvSpPr txBox="1">
            <a:spLocks/>
          </p:cNvSpPr>
          <p:nvPr/>
        </p:nvSpPr>
        <p:spPr bwMode="auto">
          <a:xfrm>
            <a:off x="4023782" y="3761330"/>
            <a:ext cx="361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sp>
        <p:nvSpPr>
          <p:cNvPr id="19" name="Text Placeholder 2"/>
          <p:cNvSpPr txBox="1">
            <a:spLocks/>
          </p:cNvSpPr>
          <p:nvPr/>
        </p:nvSpPr>
        <p:spPr bwMode="auto">
          <a:xfrm>
            <a:off x="4236860" y="4171950"/>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80</a:t>
            </a:r>
            <a:endParaRPr lang="en-US" sz="2800" dirty="0">
              <a:solidFill>
                <a:schemeClr val="accent1"/>
              </a:solidFill>
              <a:latin typeface="Orly's Font 2" pitchFamily="66" charset="0"/>
            </a:endParaRPr>
          </a:p>
        </p:txBody>
      </p:sp>
      <p:pic>
        <p:nvPicPr>
          <p:cNvPr id="21" name="Picture 20"/>
          <p:cNvPicPr>
            <a:picLocks noChangeAspect="1"/>
          </p:cNvPicPr>
          <p:nvPr/>
        </p:nvPicPr>
        <p:blipFill rotWithShape="1">
          <a:blip r:embed="rId3">
            <a:extLst>
              <a:ext uri="{BEBA8EAE-BF5A-486C-A8C5-ECC9F3942E4B}">
                <a14:imgProps xmlns:a14="http://schemas.microsoft.com/office/drawing/2010/main">
                  <a14:imgLayer r:embed="rId4">
                    <a14:imgEffect>
                      <a14:backgroundRemoval t="30140" b="47793" l="53463" r="60549"/>
                    </a14:imgEffect>
                  </a14:imgLayer>
                </a14:imgProps>
              </a:ext>
              <a:ext uri="{28A0092B-C50C-407E-A947-70E740481C1C}">
                <a14:useLocalDpi xmlns:a14="http://schemas.microsoft.com/office/drawing/2010/main" val="0"/>
              </a:ext>
            </a:extLst>
          </a:blip>
          <a:srcRect l="52577" t="27933" r="38565" b="50000"/>
          <a:stretch/>
        </p:blipFill>
        <p:spPr>
          <a:xfrm>
            <a:off x="4093984" y="1213958"/>
            <a:ext cx="809978" cy="1013329"/>
          </a:xfrm>
          <a:prstGeom prst="rect">
            <a:avLst/>
          </a:prstGeom>
        </p:spPr>
      </p:pic>
      <p:sp>
        <p:nvSpPr>
          <p:cNvPr id="22" name="Text Placeholder 2"/>
          <p:cNvSpPr txBox="1">
            <a:spLocks/>
          </p:cNvSpPr>
          <p:nvPr/>
        </p:nvSpPr>
        <p:spPr bwMode="auto">
          <a:xfrm>
            <a:off x="4204757" y="2137128"/>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80</a:t>
            </a:r>
            <a:endParaRPr lang="en-US" sz="2800" dirty="0">
              <a:solidFill>
                <a:schemeClr val="accent3"/>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type="lt">
                                    <p:tmAbs val="80"/>
                                  </p:iterate>
                                  <p:childTnLst>
                                    <p:set>
                                      <p:cBhvr>
                                        <p:cTn id="27"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80"/>
                                  </p:iterate>
                                  <p:childTnLst>
                                    <p:set>
                                      <p:cBhvr>
                                        <p:cTn id="31"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type="lt">
                                    <p:tmAbs val="80"/>
                                  </p:iterate>
                                  <p:childTnLst>
                                    <p:set>
                                      <p:cBhvr>
                                        <p:cTn id="45"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iterate type="lt">
                                    <p:tmAbs val="80"/>
                                  </p:iterate>
                                  <p:childTnLst>
                                    <p:set>
                                      <p:cBhvr>
                                        <p:cTn id="59"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14"/>
                                        </p:tgtEl>
                                      </p:cBhvr>
                                    </p:animEffect>
                                    <p:set>
                                      <p:cBhvr>
                                        <p:cTn id="64" dur="1" fill="hold">
                                          <p:stCondLst>
                                            <p:cond delay="499"/>
                                          </p:stCondLst>
                                        </p:cTn>
                                        <p:tgtEl>
                                          <p:spTgt spid="14"/>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path" presetSubtype="0" accel="50000" decel="50000" fill="hold" grpId="1" nodeType="clickEffect">
                                  <p:stCondLst>
                                    <p:cond delay="0"/>
                                  </p:stCondLst>
                                  <p:iterate type="lt">
                                    <p:tmPct val="0"/>
                                  </p:iterate>
                                  <p:childTnLst>
                                    <p:animMotion origin="layout" path="M 0.00122 0.01296 L -0.23003 0.42369 " pathEditMode="relative" rAng="0" ptsTypes="AA">
                                      <p:cBhvr>
                                        <p:cTn id="73" dur="2000" fill="hold"/>
                                        <p:tgtEl>
                                          <p:spTgt spid="16">
                                            <p:txEl>
                                              <p:pRg st="0" end="0"/>
                                            </p:txEl>
                                          </p:spTgt>
                                        </p:tgtEl>
                                        <p:attrNameLst>
                                          <p:attrName>ppt_x</p:attrName>
                                          <p:attrName>ppt_y</p:attrName>
                                        </p:attrNameLst>
                                      </p:cBhvr>
                                      <p:rCtr x="-11563" y="20537"/>
                                    </p:animMotion>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8">
                                            <p:txEl>
                                              <p:pRg st="0" end="0"/>
                                            </p:txEl>
                                          </p:spTgt>
                                        </p:tgtEl>
                                        <p:attrNameLst>
                                          <p:attrName>style.visibility</p:attrName>
                                        </p:attrNameLst>
                                      </p:cBhvr>
                                      <p:to>
                                        <p:strVal val="visible"/>
                                      </p:to>
                                    </p:set>
                                    <p:animEffect transition="in" filter="fade">
                                      <p:cBhvr>
                                        <p:cTn id="78" dur="500"/>
                                        <p:tgtEl>
                                          <p:spTgt spid="18">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iterate type="lt">
                                    <p:tmAbs val="80"/>
                                  </p:iterate>
                                  <p:childTnLst>
                                    <p:set>
                                      <p:cBhvr>
                                        <p:cTn id="87"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iterate type="lt">
                                    <p:tmAbs val="80"/>
                                  </p:iterate>
                                  <p:childTnLst>
                                    <p:set>
                                      <p:cBhvr>
                                        <p:cTn id="91"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9" grpId="0" animBg="1"/>
      <p:bldP spid="10" grpId="0" build="p"/>
      <p:bldP spid="7" grpId="0"/>
      <p:bldP spid="12" grpId="0" animBg="1"/>
      <p:bldP spid="12" grpId="1" animBg="1"/>
      <p:bldP spid="13" grpId="0" build="p"/>
      <p:bldP spid="14" grpId="0" animBg="1"/>
      <p:bldP spid="14" grpId="1" animBg="1"/>
      <p:bldP spid="15" grpId="0" build="p"/>
      <p:bldP spid="16" grpId="0" build="p"/>
      <p:bldP spid="16" grpId="1" build="allAtOnce"/>
      <p:bldP spid="18" grpId="0" build="p"/>
      <p:bldP spid="19" grpId="0" build="p"/>
      <p:bldP spid="2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437642"/>
            <a:ext cx="7315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There were 49 bees in the hive. 23 more bees flew into the hive. How many bees are in the hive now?</a:t>
            </a:r>
            <a:endParaRPr lang="en-US" sz="2800" dirty="0">
              <a:solidFill>
                <a:schemeClr val="accent1"/>
              </a:solidFill>
              <a:latin typeface="Orly's Font 2" pitchFamily="66"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7655" t="6533" r="54197" b="44536"/>
          <a:stretch/>
        </p:blipFill>
        <p:spPr>
          <a:xfrm>
            <a:off x="3285066" y="2686050"/>
            <a:ext cx="2573867" cy="2246904"/>
          </a:xfrm>
          <a:prstGeom prst="rect">
            <a:avLst/>
          </a:prstGeom>
        </p:spPr>
      </p:pic>
      <p:sp>
        <p:nvSpPr>
          <p:cNvPr id="6" name="Rectangle 5"/>
          <p:cNvSpPr/>
          <p:nvPr/>
        </p:nvSpPr>
        <p:spPr>
          <a:xfrm>
            <a:off x="3523979" y="1415083"/>
            <a:ext cx="555163" cy="433927"/>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7" name="Rectangle 6"/>
          <p:cNvSpPr/>
          <p:nvPr/>
        </p:nvSpPr>
        <p:spPr>
          <a:xfrm>
            <a:off x="7262208" y="1428054"/>
            <a:ext cx="610679" cy="477320"/>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057650" y="1296811"/>
            <a:ext cx="1028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49</a:t>
            </a:r>
            <a:endParaRPr lang="en-US" sz="2800" dirty="0">
              <a:solidFill>
                <a:schemeClr val="accent1"/>
              </a:solidFill>
              <a:latin typeface="Orly's Font 2" pitchFamily="66" charset="0"/>
            </a:endParaRPr>
          </a:p>
        </p:txBody>
      </p:sp>
      <p:sp>
        <p:nvSpPr>
          <p:cNvPr id="4" name="Text Placeholder 2"/>
          <p:cNvSpPr txBox="1">
            <a:spLocks/>
          </p:cNvSpPr>
          <p:nvPr/>
        </p:nvSpPr>
        <p:spPr bwMode="auto">
          <a:xfrm>
            <a:off x="4057650" y="1750886"/>
            <a:ext cx="1028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23</a:t>
            </a:r>
            <a:endParaRPr lang="en-US" sz="2800" dirty="0">
              <a:solidFill>
                <a:schemeClr val="accent1"/>
              </a:solidFill>
              <a:latin typeface="Orly's Font 2" pitchFamily="66" charset="0"/>
            </a:endParaRPr>
          </a:p>
        </p:txBody>
      </p:sp>
      <p:sp>
        <p:nvSpPr>
          <p:cNvPr id="9" name="Right Brace 8"/>
          <p:cNvSpPr/>
          <p:nvPr/>
        </p:nvSpPr>
        <p:spPr>
          <a:xfrm>
            <a:off x="4800600" y="1428750"/>
            <a:ext cx="285750" cy="583746"/>
          </a:xfrm>
          <a:prstGeom prst="righ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Text Placeholder 2"/>
          <p:cNvSpPr txBox="1">
            <a:spLocks/>
          </p:cNvSpPr>
          <p:nvPr/>
        </p:nvSpPr>
        <p:spPr bwMode="auto">
          <a:xfrm>
            <a:off x="5199944" y="1459013"/>
            <a:ext cx="12008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9+3 =</a:t>
            </a:r>
            <a:endParaRPr lang="en-US" sz="2800" dirty="0">
              <a:solidFill>
                <a:schemeClr val="accent1"/>
              </a:solidFill>
              <a:latin typeface="Orly's Font 2" pitchFamily="66" charset="0"/>
            </a:endParaRPr>
          </a:p>
        </p:txBody>
      </p:sp>
      <p:sp>
        <p:nvSpPr>
          <p:cNvPr id="7" name="Text Placeholder 2"/>
          <p:cNvSpPr txBox="1">
            <a:spLocks/>
          </p:cNvSpPr>
          <p:nvPr/>
        </p:nvSpPr>
        <p:spPr bwMode="auto">
          <a:xfrm>
            <a:off x="4057650" y="1816603"/>
            <a:ext cx="361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cxnSp>
        <p:nvCxnSpPr>
          <p:cNvPr id="8" name="Straight Connector 7"/>
          <p:cNvCxnSpPr/>
          <p:nvPr/>
        </p:nvCxnSpPr>
        <p:spPr>
          <a:xfrm>
            <a:off x="4109076" y="2137128"/>
            <a:ext cx="9032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3">
            <a:extLst>
              <a:ext uri="{BEBA8EAE-BF5A-486C-A8C5-ECC9F3942E4B}">
                <a14:imgProps xmlns:a14="http://schemas.microsoft.com/office/drawing/2010/main">
                  <a14:imgLayer r:embed="rId4">
                    <a14:imgEffect>
                      <a14:backgroundRemoval t="30140" b="47793" l="53463" r="60549"/>
                    </a14:imgEffect>
                  </a14:imgLayer>
                </a14:imgProps>
              </a:ext>
              <a:ext uri="{28A0092B-C50C-407E-A947-70E740481C1C}">
                <a14:useLocalDpi xmlns:a14="http://schemas.microsoft.com/office/drawing/2010/main" val="0"/>
              </a:ext>
            </a:extLst>
          </a:blip>
          <a:srcRect l="52577" t="27933" r="38565" b="50000"/>
          <a:stretch/>
        </p:blipFill>
        <p:spPr>
          <a:xfrm>
            <a:off x="4288365" y="1149123"/>
            <a:ext cx="809978" cy="1013329"/>
          </a:xfrm>
          <a:prstGeom prst="rect">
            <a:avLst/>
          </a:prstGeom>
        </p:spPr>
      </p:pic>
      <p:sp>
        <p:nvSpPr>
          <p:cNvPr id="12" name="Curved Right Arrow 11"/>
          <p:cNvSpPr/>
          <p:nvPr/>
        </p:nvSpPr>
        <p:spPr>
          <a:xfrm>
            <a:off x="3601155" y="1455875"/>
            <a:ext cx="687210" cy="1779097"/>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13" name="Text Placeholder 2"/>
          <p:cNvSpPr txBox="1">
            <a:spLocks/>
          </p:cNvSpPr>
          <p:nvPr/>
        </p:nvSpPr>
        <p:spPr bwMode="auto">
          <a:xfrm>
            <a:off x="4231217" y="2856795"/>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40</a:t>
            </a:r>
            <a:endParaRPr lang="en-US" sz="2800" dirty="0">
              <a:solidFill>
                <a:schemeClr val="accent1"/>
              </a:solidFill>
              <a:latin typeface="Orly's Font 2" pitchFamily="66" charset="0"/>
            </a:endParaRPr>
          </a:p>
        </p:txBody>
      </p:sp>
      <p:sp>
        <p:nvSpPr>
          <p:cNvPr id="14" name="Curved Right Arrow 13"/>
          <p:cNvSpPr/>
          <p:nvPr/>
        </p:nvSpPr>
        <p:spPr>
          <a:xfrm>
            <a:off x="3257550" y="1982233"/>
            <a:ext cx="687210" cy="1779097"/>
          </a:xfrm>
          <a:prstGeom prst="curvedRightArrow">
            <a:avLst/>
          </a:prstGeom>
          <a:solidFill>
            <a:schemeClr val="accent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15" name="Text Placeholder 2"/>
          <p:cNvSpPr txBox="1">
            <a:spLocks/>
          </p:cNvSpPr>
          <p:nvPr/>
        </p:nvSpPr>
        <p:spPr bwMode="auto">
          <a:xfrm>
            <a:off x="4236860" y="3268842"/>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20</a:t>
            </a:r>
            <a:endParaRPr lang="en-US" sz="2800" dirty="0">
              <a:solidFill>
                <a:schemeClr val="accent1"/>
              </a:solidFill>
              <a:latin typeface="Orly's Font 2" pitchFamily="66" charset="0"/>
            </a:endParaRPr>
          </a:p>
        </p:txBody>
      </p:sp>
      <p:sp>
        <p:nvSpPr>
          <p:cNvPr id="16" name="Text Placeholder 2"/>
          <p:cNvSpPr txBox="1">
            <a:spLocks/>
          </p:cNvSpPr>
          <p:nvPr/>
        </p:nvSpPr>
        <p:spPr bwMode="auto">
          <a:xfrm>
            <a:off x="6286500" y="1455875"/>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10</a:t>
            </a:r>
            <a:endParaRPr lang="en-US" sz="2800" dirty="0">
              <a:solidFill>
                <a:schemeClr val="accent1"/>
              </a:solidFill>
              <a:latin typeface="Orly's Font 2" pitchFamily="66" charset="0"/>
            </a:endParaRPr>
          </a:p>
        </p:txBody>
      </p:sp>
      <p:cxnSp>
        <p:nvCxnSpPr>
          <p:cNvPr id="17" name="Straight Connector 16"/>
          <p:cNvCxnSpPr/>
          <p:nvPr/>
        </p:nvCxnSpPr>
        <p:spPr>
          <a:xfrm>
            <a:off x="4120364" y="4057650"/>
            <a:ext cx="90327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 Placeholder 2"/>
          <p:cNvSpPr txBox="1">
            <a:spLocks/>
          </p:cNvSpPr>
          <p:nvPr/>
        </p:nvSpPr>
        <p:spPr bwMode="auto">
          <a:xfrm>
            <a:off x="4023782" y="3761330"/>
            <a:ext cx="361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endParaRPr lang="en-US" sz="2800" dirty="0">
              <a:solidFill>
                <a:schemeClr val="accent1"/>
              </a:solidFill>
              <a:latin typeface="Orly's Font 2" pitchFamily="66" charset="0"/>
            </a:endParaRPr>
          </a:p>
        </p:txBody>
      </p:sp>
      <p:sp>
        <p:nvSpPr>
          <p:cNvPr id="19" name="Text Placeholder 2"/>
          <p:cNvSpPr txBox="1">
            <a:spLocks/>
          </p:cNvSpPr>
          <p:nvPr/>
        </p:nvSpPr>
        <p:spPr bwMode="auto">
          <a:xfrm>
            <a:off x="4236860" y="4171950"/>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72</a:t>
            </a:r>
            <a:endParaRPr lang="en-US" sz="2800" dirty="0">
              <a:solidFill>
                <a:schemeClr val="accent1"/>
              </a:solidFill>
              <a:latin typeface="Orly's Font 2" pitchFamily="66" charset="0"/>
            </a:endParaRPr>
          </a:p>
        </p:txBody>
      </p:sp>
      <p:pic>
        <p:nvPicPr>
          <p:cNvPr id="21" name="Picture 20"/>
          <p:cNvPicPr>
            <a:picLocks noChangeAspect="1"/>
          </p:cNvPicPr>
          <p:nvPr/>
        </p:nvPicPr>
        <p:blipFill rotWithShape="1">
          <a:blip r:embed="rId3">
            <a:extLst>
              <a:ext uri="{BEBA8EAE-BF5A-486C-A8C5-ECC9F3942E4B}">
                <a14:imgProps xmlns:a14="http://schemas.microsoft.com/office/drawing/2010/main">
                  <a14:imgLayer r:embed="rId4">
                    <a14:imgEffect>
                      <a14:backgroundRemoval t="30140" b="47793" l="53463" r="60549"/>
                    </a14:imgEffect>
                  </a14:imgLayer>
                </a14:imgProps>
              </a:ext>
              <a:ext uri="{28A0092B-C50C-407E-A947-70E740481C1C}">
                <a14:useLocalDpi xmlns:a14="http://schemas.microsoft.com/office/drawing/2010/main" val="0"/>
              </a:ext>
            </a:extLst>
          </a:blip>
          <a:srcRect l="52577" t="27933" r="38565" b="50000"/>
          <a:stretch/>
        </p:blipFill>
        <p:spPr>
          <a:xfrm>
            <a:off x="4104922" y="1151869"/>
            <a:ext cx="809978" cy="1013329"/>
          </a:xfrm>
          <a:prstGeom prst="rect">
            <a:avLst/>
          </a:prstGeom>
        </p:spPr>
      </p:pic>
      <p:cxnSp>
        <p:nvCxnSpPr>
          <p:cNvPr id="20" name="Straight Arrow Connector 19"/>
          <p:cNvCxnSpPr/>
          <p:nvPr/>
        </p:nvCxnSpPr>
        <p:spPr>
          <a:xfrm flipH="1" flipV="1">
            <a:off x="5575780" y="973979"/>
            <a:ext cx="196624" cy="51435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5800372" y="953482"/>
            <a:ext cx="185787" cy="51435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3" name="Text Placeholder 2"/>
          <p:cNvSpPr txBox="1">
            <a:spLocks/>
          </p:cNvSpPr>
          <p:nvPr/>
        </p:nvSpPr>
        <p:spPr bwMode="auto">
          <a:xfrm>
            <a:off x="5257800" y="523151"/>
            <a:ext cx="542572" cy="393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a:t>
            </a:r>
            <a:endParaRPr lang="en-US" sz="2800" dirty="0">
              <a:solidFill>
                <a:schemeClr val="accent1"/>
              </a:solidFill>
              <a:latin typeface="Orly's Font 2" pitchFamily="66" charset="0"/>
            </a:endParaRPr>
          </a:p>
        </p:txBody>
      </p:sp>
      <p:sp>
        <p:nvSpPr>
          <p:cNvPr id="24" name="Text Placeholder 2"/>
          <p:cNvSpPr txBox="1">
            <a:spLocks/>
          </p:cNvSpPr>
          <p:nvPr/>
        </p:nvSpPr>
        <p:spPr bwMode="auto">
          <a:xfrm>
            <a:off x="5736420" y="537116"/>
            <a:ext cx="5425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a:t>
            </a:r>
            <a:endParaRPr lang="en-US" sz="2800" dirty="0">
              <a:solidFill>
                <a:schemeClr val="accent1"/>
              </a:solidFill>
              <a:latin typeface="Orly's Font 2" pitchFamily="66" charset="0"/>
            </a:endParaRPr>
          </a:p>
        </p:txBody>
      </p:sp>
      <p:sp>
        <p:nvSpPr>
          <p:cNvPr id="25" name="Rectangle 24"/>
          <p:cNvSpPr/>
          <p:nvPr/>
        </p:nvSpPr>
        <p:spPr>
          <a:xfrm>
            <a:off x="5358357" y="495777"/>
            <a:ext cx="379185" cy="477320"/>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26" name="Text Placeholder 2"/>
          <p:cNvSpPr txBox="1">
            <a:spLocks/>
          </p:cNvSpPr>
          <p:nvPr/>
        </p:nvSpPr>
        <p:spPr bwMode="auto">
          <a:xfrm>
            <a:off x="6743700" y="1453605"/>
            <a:ext cx="11126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+ 2 = </a:t>
            </a:r>
            <a:endParaRPr lang="en-US" sz="2800" dirty="0">
              <a:solidFill>
                <a:schemeClr val="accent1"/>
              </a:solidFill>
              <a:latin typeface="Orly's Font 2" pitchFamily="66" charset="0"/>
            </a:endParaRPr>
          </a:p>
        </p:txBody>
      </p:sp>
      <p:sp>
        <p:nvSpPr>
          <p:cNvPr id="27" name="Rectangle 26"/>
          <p:cNvSpPr/>
          <p:nvPr/>
        </p:nvSpPr>
        <p:spPr>
          <a:xfrm>
            <a:off x="5818113" y="481043"/>
            <a:ext cx="379185" cy="477320"/>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28" name="Text Placeholder 2"/>
          <p:cNvSpPr txBox="1">
            <a:spLocks/>
          </p:cNvSpPr>
          <p:nvPr/>
        </p:nvSpPr>
        <p:spPr bwMode="auto">
          <a:xfrm>
            <a:off x="7658100" y="1448666"/>
            <a:ext cx="6554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12</a:t>
            </a:r>
            <a:endParaRPr lang="en-US" sz="2800" dirty="0">
              <a:solidFill>
                <a:schemeClr val="accent1"/>
              </a:solidFill>
              <a:latin typeface="Orly's Font 2" pitchFamily="66" charset="0"/>
            </a:endParaRPr>
          </a:p>
        </p:txBody>
      </p:sp>
      <p:sp>
        <p:nvSpPr>
          <p:cNvPr id="29" name="Text Placeholder 2"/>
          <p:cNvSpPr txBox="1">
            <a:spLocks/>
          </p:cNvSpPr>
          <p:nvPr/>
        </p:nvSpPr>
        <p:spPr bwMode="auto">
          <a:xfrm>
            <a:off x="4227160" y="2190799"/>
            <a:ext cx="667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72</a:t>
            </a:r>
            <a:endParaRPr lang="en-US" sz="2800" dirty="0">
              <a:solidFill>
                <a:schemeClr val="accent3"/>
              </a:solidFill>
              <a:latin typeface="Orly's Font 2" pitchFamily="66" charset="0"/>
            </a:endParaRPr>
          </a:p>
        </p:txBody>
      </p:sp>
    </p:spTree>
    <p:extLst>
      <p:ext uri="{BB962C8B-B14F-4D97-AF65-F5344CB8AC3E}">
        <p14:creationId xmlns:p14="http://schemas.microsoft.com/office/powerpoint/2010/main" val="3382872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type="lt">
                                    <p:tmAbs val="80"/>
                                  </p:iterate>
                                  <p:childTnLst>
                                    <p:set>
                                      <p:cBhvr>
                                        <p:cTn id="27"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type="lt">
                                    <p:tmAbs val="80"/>
                                  </p:iterate>
                                  <p:childTnLst>
                                    <p:set>
                                      <p:cBhvr>
                                        <p:cTn id="3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type="lt">
                                    <p:tmAbs val="80"/>
                                  </p:iterate>
                                  <p:childTnLst>
                                    <p:set>
                                      <p:cBhvr>
                                        <p:cTn id="45"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25"/>
                                        </p:tgtEl>
                                      </p:cBhvr>
                                    </p:animEffect>
                                    <p:set>
                                      <p:cBhvr>
                                        <p:cTn id="50" dur="1" fill="hold">
                                          <p:stCondLst>
                                            <p:cond delay="499"/>
                                          </p:stCondLst>
                                        </p:cTn>
                                        <p:tgtEl>
                                          <p:spTgt spid="2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iterate type="lt">
                                    <p:tmAbs val="80"/>
                                  </p:iterate>
                                  <p:childTnLst>
                                    <p:set>
                                      <p:cBhvr>
                                        <p:cTn id="59"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iterate type="lt">
                                    <p:tmAbs val="80"/>
                                  </p:iterate>
                                  <p:childTnLst>
                                    <p:set>
                                      <p:cBhvr>
                                        <p:cTn id="68"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iterate type="lt">
                                    <p:tmAbs val="80"/>
                                  </p:iterate>
                                  <p:childTnLst>
                                    <p:set>
                                      <p:cBhvr>
                                        <p:cTn id="72"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1" nodeType="clickEffect">
                                  <p:stCondLst>
                                    <p:cond delay="0"/>
                                  </p:stCondLst>
                                  <p:childTnLst>
                                    <p:animEffect transition="out" filter="fade">
                                      <p:cBhvr>
                                        <p:cTn id="76" dur="500"/>
                                        <p:tgtEl>
                                          <p:spTgt spid="27"/>
                                        </p:tgtEl>
                                      </p:cBhvr>
                                    </p:animEffect>
                                    <p:set>
                                      <p:cBhvr>
                                        <p:cTn id="77" dur="1" fill="hold">
                                          <p:stCondLst>
                                            <p:cond delay="499"/>
                                          </p:stCondLst>
                                        </p:cTn>
                                        <p:tgtEl>
                                          <p:spTgt spid="27"/>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fade">
                                      <p:cBhvr>
                                        <p:cTn id="87" dur="500"/>
                                        <p:tgtEl>
                                          <p:spTgt spid="12"/>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iterate type="lt">
                                    <p:tmAbs val="80"/>
                                  </p:iterate>
                                  <p:childTnLst>
                                    <p:set>
                                      <p:cBhvr>
                                        <p:cTn id="91"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grpId="1" nodeType="clickEffect">
                                  <p:stCondLst>
                                    <p:cond delay="0"/>
                                  </p:stCondLst>
                                  <p:childTnLst>
                                    <p:animEffect transition="out" filter="fade">
                                      <p:cBhvr>
                                        <p:cTn id="95" dur="500"/>
                                        <p:tgtEl>
                                          <p:spTgt spid="12"/>
                                        </p:tgtEl>
                                      </p:cBhvr>
                                    </p:animEffect>
                                    <p:set>
                                      <p:cBhvr>
                                        <p:cTn id="96" dur="1" fill="hold">
                                          <p:stCondLst>
                                            <p:cond delay="499"/>
                                          </p:stCondLst>
                                        </p:cTn>
                                        <p:tgtEl>
                                          <p:spTgt spid="12"/>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14"/>
                                        </p:tgtEl>
                                        <p:attrNameLst>
                                          <p:attrName>style.visibility</p:attrName>
                                        </p:attrNameLst>
                                      </p:cBhvr>
                                      <p:to>
                                        <p:strVal val="visible"/>
                                      </p:to>
                                    </p:set>
                                    <p:animEffect transition="in" filter="fade">
                                      <p:cBhvr>
                                        <p:cTn id="101" dur="500"/>
                                        <p:tgtEl>
                                          <p:spTgt spid="14"/>
                                        </p:tgtEl>
                                      </p:cBhvr>
                                    </p:animEffec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iterate type="lt">
                                    <p:tmAbs val="80"/>
                                  </p:iterate>
                                  <p:childTnLst>
                                    <p:set>
                                      <p:cBhvr>
                                        <p:cTn id="105"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grpId="1" nodeType="clickEffect">
                                  <p:stCondLst>
                                    <p:cond delay="0"/>
                                  </p:stCondLst>
                                  <p:childTnLst>
                                    <p:animEffect transition="out" filter="fade">
                                      <p:cBhvr>
                                        <p:cTn id="109" dur="500"/>
                                        <p:tgtEl>
                                          <p:spTgt spid="14"/>
                                        </p:tgtEl>
                                      </p:cBhvr>
                                    </p:animEffect>
                                    <p:set>
                                      <p:cBhvr>
                                        <p:cTn id="110" dur="1" fill="hold">
                                          <p:stCondLst>
                                            <p:cond delay="499"/>
                                          </p:stCondLst>
                                        </p:cTn>
                                        <p:tgtEl>
                                          <p:spTgt spid="14"/>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42" presetClass="path" presetSubtype="0" accel="50000" decel="50000" fill="hold" grpId="1" nodeType="clickEffect">
                                  <p:stCondLst>
                                    <p:cond delay="0"/>
                                  </p:stCondLst>
                                  <p:iterate type="lt">
                                    <p:tmPct val="0"/>
                                  </p:iterate>
                                  <p:childTnLst>
                                    <p:animMotion origin="layout" path="M 0.00486 0.02806 L -0.37691 0.42708 " pathEditMode="relative" rAng="0" ptsTypes="AA">
                                      <p:cBhvr>
                                        <p:cTn id="114" dur="2000" fill="hold"/>
                                        <p:tgtEl>
                                          <p:spTgt spid="28">
                                            <p:txEl>
                                              <p:pRg st="0" end="0"/>
                                            </p:txEl>
                                          </p:spTgt>
                                        </p:tgtEl>
                                        <p:attrNameLst>
                                          <p:attrName>ppt_x</p:attrName>
                                          <p:attrName>ppt_y</p:attrName>
                                        </p:attrNameLst>
                                      </p:cBhvr>
                                      <p:rCtr x="-19097" y="19951"/>
                                    </p:animMotion>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18">
                                            <p:txEl>
                                              <p:pRg st="0" end="0"/>
                                            </p:txEl>
                                          </p:spTgt>
                                        </p:tgtEl>
                                        <p:attrNameLst>
                                          <p:attrName>style.visibility</p:attrName>
                                        </p:attrNameLst>
                                      </p:cBhvr>
                                      <p:to>
                                        <p:strVal val="visible"/>
                                      </p:to>
                                    </p:set>
                                    <p:animEffect transition="in" filter="fade">
                                      <p:cBhvr>
                                        <p:cTn id="119" dur="500"/>
                                        <p:tgtEl>
                                          <p:spTgt spid="18">
                                            <p:txEl>
                                              <p:pRg st="0" end="0"/>
                                            </p:txEl>
                                          </p:spTgt>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nodeType="click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fade">
                                      <p:cBhvr>
                                        <p:cTn id="124" dur="500"/>
                                        <p:tgtEl>
                                          <p:spTgt spid="17"/>
                                        </p:tgtEl>
                                      </p:cBhvr>
                                    </p:animEffec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iterate type="lt">
                                    <p:tmAbs val="80"/>
                                  </p:iterate>
                                  <p:childTnLst>
                                    <p:set>
                                      <p:cBhvr>
                                        <p:cTn id="128"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nodeType="clickEffect">
                                  <p:stCondLst>
                                    <p:cond delay="0"/>
                                  </p:stCondLst>
                                  <p:childTnLst>
                                    <p:set>
                                      <p:cBhvr>
                                        <p:cTn id="132" dur="1" fill="hold">
                                          <p:stCondLst>
                                            <p:cond delay="0"/>
                                          </p:stCondLst>
                                        </p:cTn>
                                        <p:tgtEl>
                                          <p:spTgt spid="21"/>
                                        </p:tgtEl>
                                        <p:attrNameLst>
                                          <p:attrName>style.visibility</p:attrName>
                                        </p:attrNameLst>
                                      </p:cBhvr>
                                      <p:to>
                                        <p:strVal val="visible"/>
                                      </p:to>
                                    </p:set>
                                    <p:animEffect transition="in" filter="fade">
                                      <p:cBhvr>
                                        <p:cTn id="133" dur="500"/>
                                        <p:tgtEl>
                                          <p:spTgt spid="21"/>
                                        </p:tgtEl>
                                      </p:cBhvr>
                                    </p:animEffec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grpId="0" nodeType="clickEffect">
                                  <p:stCondLst>
                                    <p:cond delay="0"/>
                                  </p:stCondLst>
                                  <p:iterate type="lt">
                                    <p:tmAbs val="80"/>
                                  </p:iterate>
                                  <p:childTnLst>
                                    <p:set>
                                      <p:cBhvr>
                                        <p:cTn id="137"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9" grpId="0" animBg="1"/>
      <p:bldP spid="10" grpId="0" build="p"/>
      <p:bldP spid="7" grpId="0"/>
      <p:bldP spid="12" grpId="0" animBg="1"/>
      <p:bldP spid="12" grpId="1" animBg="1"/>
      <p:bldP spid="13" grpId="0" build="p"/>
      <p:bldP spid="14" grpId="0" animBg="1"/>
      <p:bldP spid="14" grpId="1" animBg="1"/>
      <p:bldP spid="15" grpId="0" build="p"/>
      <p:bldP spid="16" grpId="0" build="p"/>
      <p:bldP spid="18" grpId="0" build="p"/>
      <p:bldP spid="19" grpId="0" build="p"/>
      <p:bldP spid="23" grpId="0" build="p"/>
      <p:bldP spid="24" grpId="0" build="p"/>
      <p:bldP spid="25" grpId="0" animBg="1"/>
      <p:bldP spid="25" grpId="1" animBg="1"/>
      <p:bldP spid="26" grpId="0" build="p"/>
      <p:bldP spid="27" grpId="0" animBg="1"/>
      <p:bldP spid="27" grpId="1" animBg="1"/>
      <p:bldP spid="28" grpId="0" build="p"/>
      <p:bldP spid="28" grpId="1" build="allAtOnce"/>
      <p:bldP spid="29" grpId="0" build="p"/>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6946</TotalTime>
  <Words>466</Words>
  <Application>Microsoft Office PowerPoint</Application>
  <PresentationFormat>On-screen Show (16:9)</PresentationFormat>
  <Paragraphs>55</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Courier New</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286</cp:revision>
  <dcterms:created xsi:type="dcterms:W3CDTF">2011-06-12T17:04:43Z</dcterms:created>
  <dcterms:modified xsi:type="dcterms:W3CDTF">2015-06-07T14:28:22Z</dcterms:modified>
</cp:coreProperties>
</file>